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0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6AFBE1-27D1-4D2D-8296-9D24D9A70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B53ED633-5EFE-45FB-96F7-30E9FA672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9CE8149C-0139-439E-BF61-9F98E53C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2122A29C-0001-44E9-8155-70463D38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9F187754-41D9-48CC-B92C-91CC47C9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26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5C127-5324-4DA6-B67B-96DDACDF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447AB97E-A5E2-4D52-82AC-9EC71D574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CCE616CE-C13E-4B4B-B58D-B68EAB1A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BFB8E77D-FCAC-48CA-81E5-0681CCC2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660DC20C-467D-40A1-9E26-57A08E33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06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="" xmlns:a16="http://schemas.microsoft.com/office/drawing/2014/main" id="{6DBF8CA4-ADDF-4BD1-8DF2-CEB049244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="" xmlns:a16="http://schemas.microsoft.com/office/drawing/2014/main" id="{3F62B90A-5D03-42CA-B040-F9D2880E2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280AF4F9-A21B-4F21-8FB1-37B27E2D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D537D3E8-600A-48A2-A2BA-EA3346D6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2C4FD2DD-E876-414D-8A40-F3F6185C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0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90EF23-F008-43D3-9559-88A2791C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6F1B5575-36D1-4FAE-BA1E-87B23AEAC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07BE374D-C4B9-4D09-9EAC-CBE4E07D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87D2E2CC-D8B9-4A63-AC9F-470D2123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F2B71F8-A650-4882-8527-067B2826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55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2C13C1-13E1-4302-BE95-B23F5C22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9469F617-F6CF-4916-9D1E-D20A0687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AF6DBB87-85E0-4A0D-B988-C8B4DF54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99BA414B-D36C-49C5-B3A4-C3006EAE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CC5B607F-E39E-4481-9666-B5E2D289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306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4A08FC-A6E0-4571-B555-761BA62A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438ABAD7-179E-435B-ADFD-7F078DFFB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BFDBFE45-3325-4416-9C48-5BEAAEBF3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E6E1E82D-2D8E-43DB-B145-E16F6DCF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503A60CE-5E1A-408F-95AA-A93F2190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D4F613EC-73DE-483B-A530-6CD182C25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65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A1ECFF-5AD9-4C34-BDBE-1CECFF46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66599C6A-40B4-4A2A-9A9C-E1361543C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="" xmlns:a16="http://schemas.microsoft.com/office/drawing/2014/main" id="{02DC9B96-4240-490D-88C5-362017835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E9EACFF3-35FB-4F51-8182-3AE5BE4C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="" xmlns:a16="http://schemas.microsoft.com/office/drawing/2014/main" id="{B13450C0-8718-4A38-86A7-BF93EFD2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="" xmlns:a16="http://schemas.microsoft.com/office/drawing/2014/main" id="{A17F4A40-1F29-47E2-B13B-F1CCC07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="" xmlns:a16="http://schemas.microsoft.com/office/drawing/2014/main" id="{4961E9A9-E744-441A-A733-614A10B7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="" xmlns:a16="http://schemas.microsoft.com/office/drawing/2014/main" id="{973C1F03-FE97-41EE-96D3-025294F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4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F3E7C2-D40D-463F-8B6F-54DA64AA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="" xmlns:a16="http://schemas.microsoft.com/office/drawing/2014/main" id="{BE2697DC-13F6-4E76-AEA8-EAC6FC3D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="" xmlns:a16="http://schemas.microsoft.com/office/drawing/2014/main" id="{850C4204-F500-4AE6-9C3B-7874186C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="" xmlns:a16="http://schemas.microsoft.com/office/drawing/2014/main" id="{46756D36-4E54-41D8-AB4E-3567EA27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51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="" xmlns:a16="http://schemas.microsoft.com/office/drawing/2014/main" id="{B2345643-EAA9-46D4-8285-3900B092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="" xmlns:a16="http://schemas.microsoft.com/office/drawing/2014/main" id="{22D11F2A-AE74-46D8-A446-ECB8C0B0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="" xmlns:a16="http://schemas.microsoft.com/office/drawing/2014/main" id="{29CE6D2C-42FE-4CE3-99D7-35C745E9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4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F162D7-14D4-43F4-9A59-F5F8318C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EB8248E-D4FA-4CC8-9192-3401E3D9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74714A5A-04EF-4F5E-B5F4-8434388D7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64EDC127-7EAB-47E5-BE5D-A69DD904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1088527F-D743-4F6A-B28A-6BDD82B8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C51330FA-9E68-45A8-9AA4-D7F11010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78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87FF3-1B36-48E5-A8AF-3250034C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="" xmlns:a16="http://schemas.microsoft.com/office/drawing/2014/main" id="{70732602-A0E2-42D7-803B-94B3AAD6A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="" xmlns:a16="http://schemas.microsoft.com/office/drawing/2014/main" id="{76C0AE45-8E05-48AC-ABD5-BDD900C67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="" xmlns:a16="http://schemas.microsoft.com/office/drawing/2014/main" id="{8E2EB0AA-A6C9-4D89-89F7-5532CC6D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="" xmlns:a16="http://schemas.microsoft.com/office/drawing/2014/main" id="{1F1ECC6F-5BBE-4F87-88C7-5EB7B888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="" xmlns:a16="http://schemas.microsoft.com/office/drawing/2014/main" id="{D9C7E601-2A74-404E-A79F-CBB0FD91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03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="" xmlns:a16="http://schemas.microsoft.com/office/drawing/2014/main" id="{D8C52AF2-70A2-4521-B02B-63B37022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2C4F1C00-686C-43CE-B161-3D698CF72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="" xmlns:a16="http://schemas.microsoft.com/office/drawing/2014/main" id="{BA321FB2-F400-4842-AB03-47C3D2EF5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5488-7816-49FD-971F-B4C0FBF9AEB7}" type="datetimeFigureOut">
              <a:rPr lang="uk-UA" smtClean="0"/>
              <a:t>18.03.2026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="" xmlns:a16="http://schemas.microsoft.com/office/drawing/2014/main" id="{B231D2A3-8ACA-49E5-B390-98AD0D7BF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="" xmlns:a16="http://schemas.microsoft.com/office/drawing/2014/main" id="{DF710175-7FBA-4BEB-8EEB-4E604A90A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4F76-B529-452A-BF9C-6711DF2767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74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="" xmlns:a16="http://schemas.microsoft.com/office/drawing/2014/main" id="{FFD48BC7-DC40-47DE-87EE-9F4B6ECB9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=""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A76C9F-9D4D-4DF9-B696-7054B7E02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endParaRPr lang="uk-UA" sz="7200"/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F5D320CE-0924-4A51-95FA-AD2084F1A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uk-UA" sz="2800"/>
          </a:p>
        </p:txBody>
      </p:sp>
      <p:sp>
        <p:nvSpPr>
          <p:cNvPr id="20" name="Rectangle 13">
            <a:extLst>
              <a:ext uri="{FF2B5EF4-FFF2-40B4-BE49-F238E27FC236}">
                <a16:creationId xmlns=""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3A6F490-FF39-49F8-81DE-F849DF38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796FD7-819A-4D91-940F-0BEACBED2461}"/>
              </a:ext>
            </a:extLst>
          </p:cNvPr>
          <p:cNvSpPr txBox="1"/>
          <p:nvPr/>
        </p:nvSpPr>
        <p:spPr>
          <a:xfrm>
            <a:off x="410583" y="764165"/>
            <a:ext cx="6615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Інноваційні </a:t>
            </a:r>
            <a:r>
              <a:rPr lang="uk-UA" sz="3200" b="1" i="1" dirty="0" smtClean="0">
                <a:solidFill>
                  <a:schemeClr val="bg1"/>
                </a:solidFill>
              </a:rPr>
              <a:t>підходи до викладання навчальної дисципліни з електротехніки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796FD7-819A-4D91-940F-0BEACBED2461}"/>
              </a:ext>
            </a:extLst>
          </p:cNvPr>
          <p:cNvSpPr txBox="1"/>
          <p:nvPr/>
        </p:nvSpPr>
        <p:spPr>
          <a:xfrm>
            <a:off x="266269" y="4962192"/>
            <a:ext cx="661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</a:rPr>
              <a:t>Викладач Світлана Злотник 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1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8B158D-028D-4B11-8747-3EAC6AE8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19BF4970-FAD1-4389-B840-B257519AA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859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FB53358-B82F-442B-B2AC-7C7F711ED98D}"/>
              </a:ext>
            </a:extLst>
          </p:cNvPr>
          <p:cNvSpPr txBox="1"/>
          <p:nvPr/>
        </p:nvSpPr>
        <p:spPr>
          <a:xfrm>
            <a:off x="562087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E3D937-2643-4AC4-806A-24CA73C8C415}"/>
              </a:ext>
            </a:extLst>
          </p:cNvPr>
          <p:cNvSpPr txBox="1"/>
          <p:nvPr/>
        </p:nvSpPr>
        <p:spPr>
          <a:xfrm>
            <a:off x="6814868" y="1443841"/>
            <a:ext cx="5012176" cy="39703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Bahnschrift SemiBold" pitchFamily="34" charset="0"/>
              </a:rPr>
              <a:t>У</a:t>
            </a:r>
            <a:r>
              <a:rPr lang="ru-RU" sz="2800" dirty="0" smtClean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своїй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роботі</a:t>
            </a:r>
            <a:r>
              <a:rPr lang="ru-RU" sz="2800" dirty="0">
                <a:latin typeface="Bahnschrift SemiBold" pitchFamily="34" charset="0"/>
              </a:rPr>
              <a:t> я </a:t>
            </a:r>
            <a:r>
              <a:rPr lang="ru-RU" sz="2800" dirty="0" err="1">
                <a:latin typeface="Bahnschrift SemiBold" pitchFamily="34" charset="0"/>
              </a:rPr>
              <a:t>використовую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smtClean="0">
                <a:latin typeface="Bahnschrift SemiBold" pitchFamily="34" charset="0"/>
              </a:rPr>
              <a:t>платформу </a:t>
            </a:r>
            <a:r>
              <a:rPr lang="en-US" sz="2800" dirty="0" err="1" smtClean="0">
                <a:latin typeface="Bahnschrift SemiBold" pitchFamily="34" charset="0"/>
              </a:rPr>
              <a:t>Electude</a:t>
            </a:r>
            <a:r>
              <a:rPr lang="en-US" sz="2800" dirty="0" smtClean="0">
                <a:latin typeface="Bahnschrift SemiBold" pitchFamily="34" charset="0"/>
              </a:rPr>
              <a:t>.</a:t>
            </a:r>
            <a:r>
              <a:rPr lang="uk-UA" sz="2800" dirty="0" smtClean="0">
                <a:latin typeface="Bahnschrift SemiBold" pitchFamily="34" charset="0"/>
              </a:rPr>
              <a:t> </a:t>
            </a:r>
            <a:r>
              <a:rPr lang="ru-RU" sz="2800" dirty="0" err="1" smtClean="0">
                <a:latin typeface="Bahnschrift SemiBold" pitchFamily="34" charset="0"/>
              </a:rPr>
              <a:t>Це</a:t>
            </a:r>
            <a:r>
              <a:rPr lang="ru-RU" sz="2800" dirty="0" smtClean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інтерактивне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навчальне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середовище</a:t>
            </a:r>
            <a:r>
              <a:rPr lang="ru-RU" sz="2800" dirty="0">
                <a:latin typeface="Bahnschrift SemiBold" pitchFamily="34" charset="0"/>
              </a:rPr>
              <a:t>, яке </a:t>
            </a:r>
            <a:r>
              <a:rPr lang="ru-RU" sz="2800" dirty="0" err="1">
                <a:latin typeface="Bahnschrift SemiBold" pitchFamily="34" charset="0"/>
              </a:rPr>
              <a:t>дозволяє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err="1" smtClean="0">
                <a:latin typeface="Bahnschrift SemiBold" pitchFamily="34" charset="0"/>
              </a:rPr>
              <a:t>здобувачам</a:t>
            </a:r>
            <a:r>
              <a:rPr lang="ru-RU" sz="2800" dirty="0" smtClean="0">
                <a:latin typeface="Bahnschrift SemiBold" pitchFamily="34" charset="0"/>
              </a:rPr>
              <a:t> </a:t>
            </a:r>
            <a:r>
              <a:rPr lang="ru-RU" sz="2800" dirty="0" err="1" smtClean="0">
                <a:latin typeface="Bahnschrift SemiBold" pitchFamily="34" charset="0"/>
              </a:rPr>
              <a:t>освіти</a:t>
            </a:r>
            <a:r>
              <a:rPr lang="ru-RU" sz="2800" dirty="0" smtClean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вивчати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електротехніку</a:t>
            </a:r>
            <a:r>
              <a:rPr lang="ru-RU" sz="2800" dirty="0">
                <a:latin typeface="Bahnschrift SemiBold" pitchFamily="34" charset="0"/>
              </a:rPr>
              <a:t> через </a:t>
            </a:r>
            <a:r>
              <a:rPr lang="ru-RU" sz="2800" dirty="0" err="1">
                <a:latin typeface="Bahnschrift SemiBold" pitchFamily="34" charset="0"/>
              </a:rPr>
              <a:t>симуляції</a:t>
            </a:r>
            <a:r>
              <a:rPr lang="ru-RU" sz="2800" dirty="0">
                <a:latin typeface="Bahnschrift SemiBold" pitchFamily="34" charset="0"/>
              </a:rPr>
              <a:t>, </a:t>
            </a:r>
            <a:r>
              <a:rPr lang="ru-RU" sz="2800" dirty="0" err="1">
                <a:latin typeface="Bahnschrift SemiBold" pitchFamily="34" charset="0"/>
              </a:rPr>
              <a:t>віртуальні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err="1">
                <a:latin typeface="Bahnschrift SemiBold" pitchFamily="34" charset="0"/>
              </a:rPr>
              <a:t>тренажери</a:t>
            </a:r>
            <a:r>
              <a:rPr lang="ru-RU" sz="2800" dirty="0">
                <a:latin typeface="Bahnschrift SemiBold" pitchFamily="34" charset="0"/>
              </a:rPr>
              <a:t> та </a:t>
            </a:r>
            <a:r>
              <a:rPr lang="ru-RU" sz="2800" dirty="0" err="1">
                <a:latin typeface="Bahnschrift SemiBold" pitchFamily="34" charset="0"/>
              </a:rPr>
              <a:t>практичні</a:t>
            </a:r>
            <a:r>
              <a:rPr lang="ru-RU" sz="2800" dirty="0">
                <a:latin typeface="Bahnschrift SemiBold" pitchFamily="34" charset="0"/>
              </a:rPr>
              <a:t> </a:t>
            </a:r>
            <a:r>
              <a:rPr lang="ru-RU" sz="2800" dirty="0" err="1" smtClean="0">
                <a:latin typeface="Bahnschrift SemiBold" pitchFamily="34" charset="0"/>
              </a:rPr>
              <a:t>завдання</a:t>
            </a:r>
            <a:r>
              <a:rPr lang="ru-RU" sz="2800" dirty="0" smtClean="0">
                <a:latin typeface="Bahnschrift SemiBold" pitchFamily="34" charset="0"/>
              </a:rPr>
              <a:t>.</a:t>
            </a:r>
            <a:endParaRPr lang="uk-UA" sz="2800" dirty="0">
              <a:latin typeface="Bahnschrift SemiBold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Використання електрики у повсякденному житті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Попит на технічні професії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Основи для майбутніх інженерів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3" y="625774"/>
            <a:ext cx="5621337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83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97A0B8-306E-48C7-830B-FE7BCB27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CF1B5BFF-BBE2-41E0-906F-EEB234D4E6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6D817F8-CA9F-4623-8244-3F38DD51D429}"/>
              </a:ext>
            </a:extLst>
          </p:cNvPr>
          <p:cNvSpPr txBox="1"/>
          <p:nvPr/>
        </p:nvSpPr>
        <p:spPr>
          <a:xfrm>
            <a:off x="690283" y="1362872"/>
            <a:ext cx="503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Electude</a:t>
            </a:r>
            <a:r>
              <a:rPr lang="ru-RU" b="1" dirty="0" smtClean="0">
                <a:solidFill>
                  <a:schemeClr val="bg1"/>
                </a:solidFill>
              </a:rPr>
              <a:t>⚙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D52455-DA26-4B1F-98E3-B1BA3FB1F9A4}"/>
              </a:ext>
            </a:extLst>
          </p:cNvPr>
          <p:cNvSpPr txBox="1"/>
          <p:nvPr/>
        </p:nvSpPr>
        <p:spPr>
          <a:xfrm>
            <a:off x="690283" y="2327719"/>
            <a:ext cx="55222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>
                <a:solidFill>
                  <a:schemeClr val="bg1"/>
                </a:solidFill>
              </a:rPr>
              <a:t>Можливості:інтерактивні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симуляціїдіагностика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електричних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системвіртуальні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лабораторні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роботиавтоматичний</a:t>
            </a:r>
            <a:r>
              <a:rPr lang="ru-RU" sz="2400" b="1" dirty="0">
                <a:solidFill>
                  <a:schemeClr val="bg1"/>
                </a:solidFill>
              </a:rPr>
              <a:t> контроль </a:t>
            </a:r>
            <a:r>
              <a:rPr lang="ru-RU" sz="2400" b="1" dirty="0" err="1">
                <a:solidFill>
                  <a:schemeClr val="bg1"/>
                </a:solidFill>
              </a:rPr>
              <a:t>знань</a:t>
            </a:r>
            <a:endParaRPr lang="ru-RU" sz="2400" b="1" dirty="0">
              <a:solidFill>
                <a:schemeClr val="bg1"/>
              </a:solidFill>
            </a:endParaRPr>
          </a:p>
          <a:p>
            <a:pPr lvl="0"/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0576F7-80A0-4085-B7C3-C57F83294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462" y="365125"/>
            <a:ext cx="2848438" cy="190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АТЕСТАЦІЯ 2025\АТЕСТАЦІЯ 2026\изображение_viber_2026-03-18_15-55-00-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1" y="4179498"/>
            <a:ext cx="53848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ТЕСТАЦІЯ 2025\АТЕСТАЦІЯ 2026\изображение_viber_2026-03-18_15-55-02-7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56" y="365124"/>
            <a:ext cx="5555411" cy="289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4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BACFA-18B9-4C2C-A508-B55E4E65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3FFCF539-7648-4E66-8302-B1803EDA9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909380-8AE7-4336-B71E-F23E58F8720A}"/>
              </a:ext>
            </a:extLst>
          </p:cNvPr>
          <p:cNvSpPr txBox="1"/>
          <p:nvPr/>
        </p:nvSpPr>
        <p:spPr>
          <a:xfrm>
            <a:off x="694765" y="443131"/>
            <a:ext cx="4870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Використання </a:t>
            </a:r>
            <a:r>
              <a:rPr lang="en-US" sz="3200" b="1" i="1" dirty="0" err="1">
                <a:solidFill>
                  <a:schemeClr val="bg1"/>
                </a:solidFill>
              </a:rPr>
              <a:t>Electude</a:t>
            </a:r>
            <a:r>
              <a:rPr lang="en-US" sz="3200" b="1" i="1" dirty="0">
                <a:solidFill>
                  <a:schemeClr val="bg1"/>
                </a:solidFill>
              </a:rPr>
              <a:t>⚙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928B22-3AFE-4F36-8601-9481ABB62EBF}"/>
              </a:ext>
            </a:extLst>
          </p:cNvPr>
          <p:cNvSpPr txBox="1"/>
          <p:nvPr/>
        </p:nvSpPr>
        <p:spPr>
          <a:xfrm>
            <a:off x="694765" y="1524081"/>
            <a:ext cx="6472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Платформа </a:t>
            </a:r>
            <a:r>
              <a:rPr lang="ru-RU" dirty="0" err="1" smtClean="0">
                <a:solidFill>
                  <a:schemeClr val="bg1"/>
                </a:solidFill>
              </a:rPr>
              <a:t>Electude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розширює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можливості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електротехніки</a:t>
            </a:r>
            <a:r>
              <a:rPr lang="ru-RU" dirty="0" smtClean="0">
                <a:solidFill>
                  <a:schemeClr val="bg1"/>
                </a:solidFill>
              </a:rPr>
              <a:t>. Вона </a:t>
            </a:r>
            <a:r>
              <a:rPr lang="ru-RU" dirty="0" err="1" smtClean="0">
                <a:solidFill>
                  <a:schemeClr val="bg1"/>
                </a:solidFill>
              </a:rPr>
              <a:t>дозволяє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здобувачам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 </a:t>
            </a:r>
            <a:r>
              <a:rPr lang="ru-RU" dirty="0" err="1">
                <a:solidFill>
                  <a:schemeClr val="bg1"/>
                </a:solidFill>
              </a:rPr>
              <a:t>віртуальними</a:t>
            </a:r>
            <a:r>
              <a:rPr lang="ru-RU" dirty="0">
                <a:solidFill>
                  <a:schemeClr val="bg1"/>
                </a:solidFill>
              </a:rPr>
              <a:t> моделями </a:t>
            </a:r>
            <a:r>
              <a:rPr lang="ru-RU" dirty="0" err="1">
                <a:solidFill>
                  <a:schemeClr val="bg1"/>
                </a:solidFill>
              </a:rPr>
              <a:t>електричних</a:t>
            </a:r>
            <a:r>
              <a:rPr lang="ru-RU" dirty="0">
                <a:solidFill>
                  <a:schemeClr val="bg1"/>
                </a:solidFill>
              </a:rPr>
              <a:t> систем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проводити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діагностику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виконувати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практичні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завдання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безпечному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особливо </a:t>
            </a:r>
            <a:r>
              <a:rPr lang="ru-RU" dirty="0" err="1">
                <a:solidFill>
                  <a:schemeClr val="bg1"/>
                </a:solidFill>
              </a:rPr>
              <a:t>важливо</a:t>
            </a:r>
            <a:r>
              <a:rPr lang="ru-RU" dirty="0">
                <a:solidFill>
                  <a:schemeClr val="bg1"/>
                </a:solidFill>
              </a:rPr>
              <a:t>, коли </a:t>
            </a:r>
            <a:r>
              <a:rPr lang="ru-RU" dirty="0" err="1">
                <a:solidFill>
                  <a:schemeClr val="bg1"/>
                </a:solidFill>
              </a:rPr>
              <a:t>обмежений</a:t>
            </a:r>
            <a:r>
              <a:rPr lang="ru-RU" dirty="0">
                <a:solidFill>
                  <a:schemeClr val="bg1"/>
                </a:solidFill>
              </a:rPr>
              <a:t> доступ до реального </a:t>
            </a:r>
            <a:r>
              <a:rPr lang="ru-RU" dirty="0" err="1">
                <a:solidFill>
                  <a:schemeClr val="bg1"/>
                </a:solidFill>
              </a:rPr>
              <a:t>обладнання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" y="3662840"/>
            <a:ext cx="5959356" cy="268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АТЕСТАЦІЯ 2025\АТЕСТАЦІЯ 2026\изображение_viber_2026-03-18_15-55-00-4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81" y="678364"/>
            <a:ext cx="3408704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4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2E6B5-8F7C-405C-A420-8B88BECD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77E8D7FD-23F3-4778-856B-A321B8C0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54"/>
            <a:ext cx="12192000" cy="6862854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AC3F37-A663-48D7-843B-ACFE1AC1C106}"/>
              </a:ext>
            </a:extLst>
          </p:cNvPr>
          <p:cNvSpPr txBox="1"/>
          <p:nvPr/>
        </p:nvSpPr>
        <p:spPr>
          <a:xfrm>
            <a:off x="838200" y="573742"/>
            <a:ext cx="9389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Використання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мультимедійних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презентацій</a:t>
            </a:r>
            <a:r>
              <a:rPr lang="ru-RU" sz="2400" b="1" i="1" dirty="0">
                <a:solidFill>
                  <a:schemeClr val="bg1"/>
                </a:solidFill>
              </a:rPr>
              <a:t> як </a:t>
            </a:r>
            <a:r>
              <a:rPr lang="ru-RU" sz="2400" b="1" i="1" dirty="0" err="1">
                <a:solidFill>
                  <a:schemeClr val="bg1"/>
                </a:solidFill>
              </a:rPr>
              <a:t>засобу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підвищення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ефективності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навчання</a:t>
            </a:r>
            <a:r>
              <a:rPr lang="ru-RU" sz="2400" b="1" i="1" dirty="0">
                <a:solidFill>
                  <a:schemeClr val="bg1"/>
                </a:solidFill>
              </a:rPr>
              <a:t> з </a:t>
            </a:r>
            <a:r>
              <a:rPr lang="ru-RU" sz="2400" b="1" i="1" dirty="0" err="1">
                <a:solidFill>
                  <a:schemeClr val="bg1"/>
                </a:solidFill>
              </a:rPr>
              <a:t>електротехніки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6CBD84-129F-4FD7-8269-DF9C5758F03F}"/>
              </a:ext>
            </a:extLst>
          </p:cNvPr>
          <p:cNvSpPr txBox="1"/>
          <p:nvPr/>
        </p:nvSpPr>
        <p:spPr>
          <a:xfrm>
            <a:off x="959225" y="1637436"/>
            <a:ext cx="533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Використання мультимедійних презентацій на заняттях з електротехніки є ефективним інструментом підвищення якості освітнього процесу.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80" y="3249291"/>
            <a:ext cx="6400000" cy="28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84065-94E4-4D5B-AC51-2BF2E33D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DE311E15-0F91-4710-B883-1730BCD53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99AE69-6C92-4B95-8E49-603073A343B9}"/>
              </a:ext>
            </a:extLst>
          </p:cNvPr>
          <p:cNvSpPr txBox="1"/>
          <p:nvPr/>
        </p:nvSpPr>
        <p:spPr>
          <a:xfrm>
            <a:off x="681317" y="1027906"/>
            <a:ext cx="605117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                     </a:t>
            </a:r>
            <a:r>
              <a:rPr lang="uk-UA" sz="2800" b="1" dirty="0">
                <a:solidFill>
                  <a:schemeClr val="bg1"/>
                </a:solidFill>
              </a:rPr>
              <a:t>Презентації забезпечують наочність складних технічних концепцій, сприяють формуванню у </a:t>
            </a:r>
            <a:r>
              <a:rPr lang="uk-UA" sz="2800" b="1" dirty="0" smtClean="0">
                <a:solidFill>
                  <a:schemeClr val="bg1"/>
                </a:solidFill>
              </a:rPr>
              <a:t>здобувачів освіти </a:t>
            </a:r>
            <a:r>
              <a:rPr lang="uk-UA" sz="2800" b="1" dirty="0">
                <a:solidFill>
                  <a:schemeClr val="bg1"/>
                </a:solidFill>
              </a:rPr>
              <a:t>структурованого розуміння електричних явищ та процесів, а також стимулюють активізацію пізнавальної </a:t>
            </a:r>
            <a:r>
              <a:rPr lang="uk-UA" sz="2800" b="1" dirty="0" smtClean="0">
                <a:solidFill>
                  <a:schemeClr val="bg1"/>
                </a:solidFill>
              </a:rPr>
              <a:t>діяльності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3200" dirty="0" smtClean="0"/>
              <a:t>.</a:t>
            </a:r>
            <a:endParaRPr lang="uk-UA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08" y="3603209"/>
            <a:ext cx="5165955" cy="30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9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2E6B5-8F7C-405C-A420-8B88BECD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77E8D7FD-23F3-4778-856B-A321B8C0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54"/>
            <a:ext cx="12192000" cy="6862854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AC3F37-A663-48D7-843B-ACFE1AC1C106}"/>
              </a:ext>
            </a:extLst>
          </p:cNvPr>
          <p:cNvSpPr txBox="1"/>
          <p:nvPr/>
        </p:nvSpPr>
        <p:spPr>
          <a:xfrm>
            <a:off x="838200" y="573742"/>
            <a:ext cx="10933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err="1">
                <a:solidFill>
                  <a:schemeClr val="bg1"/>
                </a:solidFill>
              </a:rPr>
              <a:t>Використання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мультимедійних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презентацій</a:t>
            </a:r>
            <a:r>
              <a:rPr lang="ru-RU" sz="2800" b="1" i="1" dirty="0">
                <a:solidFill>
                  <a:schemeClr val="bg1"/>
                </a:solidFill>
              </a:rPr>
              <a:t> як </a:t>
            </a:r>
            <a:r>
              <a:rPr lang="ru-RU" sz="2800" b="1" i="1" dirty="0" err="1">
                <a:solidFill>
                  <a:schemeClr val="bg1"/>
                </a:solidFill>
              </a:rPr>
              <a:t>засобу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підвищення</a:t>
            </a:r>
            <a:endParaRPr lang="ru-RU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ефективності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навчання</a:t>
            </a:r>
            <a:r>
              <a:rPr lang="ru-RU" sz="2800" b="1" i="1" dirty="0">
                <a:solidFill>
                  <a:schemeClr val="bg1"/>
                </a:solidFill>
              </a:rPr>
              <a:t> з </a:t>
            </a:r>
            <a:r>
              <a:rPr lang="ru-RU" sz="2800" b="1" i="1" dirty="0" err="1">
                <a:solidFill>
                  <a:schemeClr val="bg1"/>
                </a:solidFill>
              </a:rPr>
              <a:t>електротехніки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6CBD84-129F-4FD7-8269-DF9C5758F03F}"/>
              </a:ext>
            </a:extLst>
          </p:cNvPr>
          <p:cNvSpPr txBox="1"/>
          <p:nvPr/>
        </p:nvSpPr>
        <p:spPr>
          <a:xfrm>
            <a:off x="792490" y="1975050"/>
            <a:ext cx="533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Використання мультимедійних презентацій на заняттях з електротехніки є ефективним інструментом підвищення якості освітнього процесу. 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19" y="3683210"/>
            <a:ext cx="6604000" cy="297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33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92E6B5-8F7C-405C-A420-8B88BECD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="" xmlns:a16="http://schemas.microsoft.com/office/drawing/2014/main" id="{77E8D7FD-23F3-4778-856B-A321B8C0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54"/>
            <a:ext cx="12192000" cy="6862854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AC3F37-A663-48D7-843B-ACFE1AC1C106}"/>
              </a:ext>
            </a:extLst>
          </p:cNvPr>
          <p:cNvSpPr txBox="1"/>
          <p:nvPr/>
        </p:nvSpPr>
        <p:spPr>
          <a:xfrm>
            <a:off x="838200" y="573742"/>
            <a:ext cx="687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</a:rPr>
              <a:t>Застосування програмного середовища </a:t>
            </a:r>
            <a:r>
              <a:rPr lang="en-US" sz="2400" b="1" i="1" dirty="0" err="1">
                <a:solidFill>
                  <a:schemeClr val="bg1"/>
                </a:solidFill>
              </a:rPr>
              <a:t>Multisim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6CBD84-129F-4FD7-8269-DF9C5758F03F}"/>
              </a:ext>
            </a:extLst>
          </p:cNvPr>
          <p:cNvSpPr txBox="1"/>
          <p:nvPr/>
        </p:nvSpPr>
        <p:spPr>
          <a:xfrm>
            <a:off x="959225" y="1374886"/>
            <a:ext cx="533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П</a:t>
            </a:r>
            <a:r>
              <a:rPr lang="ru-RU" sz="2200" b="1" dirty="0" err="1" smtClean="0">
                <a:solidFill>
                  <a:schemeClr val="bg1"/>
                </a:solidFill>
              </a:rPr>
              <a:t>рограмне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середовище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Multisim</a:t>
            </a:r>
            <a:r>
              <a:rPr lang="ru-RU" sz="2200" b="1" dirty="0">
                <a:solidFill>
                  <a:schemeClr val="bg1"/>
                </a:solidFill>
              </a:rPr>
              <a:t> на </a:t>
            </a:r>
            <a:r>
              <a:rPr lang="ru-RU" sz="2200" b="1" dirty="0" err="1">
                <a:solidFill>
                  <a:schemeClr val="bg1"/>
                </a:solidFill>
              </a:rPr>
              <a:t>заняттях</a:t>
            </a:r>
            <a:r>
              <a:rPr lang="ru-RU" sz="2200" b="1" dirty="0">
                <a:solidFill>
                  <a:schemeClr val="bg1"/>
                </a:solidFill>
              </a:rPr>
              <a:t> з </a:t>
            </a:r>
            <a:r>
              <a:rPr lang="ru-RU" sz="2200" b="1" dirty="0" err="1">
                <a:solidFill>
                  <a:schemeClr val="bg1"/>
                </a:solidFill>
              </a:rPr>
              <a:t>електротехніки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дозволяє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моделювати</a:t>
            </a:r>
            <a:r>
              <a:rPr lang="ru-RU" sz="2200" b="1" dirty="0">
                <a:solidFill>
                  <a:schemeClr val="bg1"/>
                </a:solidFill>
              </a:rPr>
              <a:t> та </a:t>
            </a:r>
            <a:r>
              <a:rPr lang="ru-RU" sz="2200" b="1" dirty="0" err="1">
                <a:solidFill>
                  <a:schemeClr val="bg1"/>
                </a:solidFill>
              </a:rPr>
              <a:t>досліджувати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електричні</a:t>
            </a:r>
            <a:r>
              <a:rPr lang="ru-RU" sz="2200" b="1" dirty="0">
                <a:solidFill>
                  <a:schemeClr val="bg1"/>
                </a:solidFill>
              </a:rPr>
              <a:t> кола у </a:t>
            </a:r>
            <a:r>
              <a:rPr lang="ru-RU" sz="2200" b="1" dirty="0" err="1">
                <a:solidFill>
                  <a:schemeClr val="bg1"/>
                </a:solidFill>
              </a:rPr>
              <a:t>віртуальному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середовищі</a:t>
            </a:r>
            <a:r>
              <a:rPr lang="ru-RU" sz="2200" b="1" dirty="0">
                <a:solidFill>
                  <a:schemeClr val="bg1"/>
                </a:solidFill>
              </a:rPr>
              <a:t>.</a:t>
            </a:r>
            <a:endParaRPr lang="uk-UA" sz="2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8" y="3014102"/>
            <a:ext cx="64008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6CBD84-129F-4FD7-8269-DF9C5758F03F}"/>
              </a:ext>
            </a:extLst>
          </p:cNvPr>
          <p:cNvSpPr txBox="1"/>
          <p:nvPr/>
        </p:nvSpPr>
        <p:spPr>
          <a:xfrm>
            <a:off x="7708927" y="1811023"/>
            <a:ext cx="368894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</a:rPr>
              <a:t>✅ </a:t>
            </a:r>
            <a:r>
              <a:rPr lang="ru-RU" sz="2000" b="1" dirty="0" err="1">
                <a:solidFill>
                  <a:schemeClr val="bg1"/>
                </a:solidFill>
              </a:rPr>
              <a:t>Multisim</a:t>
            </a:r>
            <a:r>
              <a:rPr lang="ru-RU" sz="2000" b="1" dirty="0">
                <a:solidFill>
                  <a:schemeClr val="bg1"/>
                </a:solidFill>
              </a:rPr>
              <a:t> — </a:t>
            </a:r>
            <a:r>
              <a:rPr lang="ru-RU" sz="2000" b="1" dirty="0" err="1">
                <a:solidFill>
                  <a:schemeClr val="bg1"/>
                </a:solidFill>
              </a:rPr>
              <a:t>інтерактивне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програмне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середовище</a:t>
            </a:r>
            <a:r>
              <a:rPr lang="ru-RU" sz="2000" b="1" dirty="0">
                <a:solidFill>
                  <a:schemeClr val="bg1"/>
                </a:solidFill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</a:rPr>
              <a:t>моделювання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електричних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кіл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lvl="0"/>
            <a:r>
              <a:rPr lang="en-US" sz="2000" b="1" dirty="0">
                <a:solidFill>
                  <a:schemeClr val="bg1"/>
                </a:solidFill>
              </a:rPr>
              <a:t>✅ </a:t>
            </a:r>
            <a:r>
              <a:rPr lang="en-US" sz="2000" b="1" dirty="0" err="1">
                <a:solidFill>
                  <a:schemeClr val="bg1"/>
                </a:solidFill>
              </a:rPr>
              <a:t>Multisim</a:t>
            </a:r>
            <a:r>
              <a:rPr lang="en-US" sz="2000" b="1" dirty="0">
                <a:solidFill>
                  <a:schemeClr val="bg1"/>
                </a:solidFill>
              </a:rPr>
              <a:t> — </a:t>
            </a:r>
            <a:r>
              <a:rPr lang="ru-RU" sz="2000" b="1" dirty="0">
                <a:solidFill>
                  <a:schemeClr val="bg1"/>
                </a:solidFill>
              </a:rPr>
              <a:t>симулятор для </a:t>
            </a:r>
            <a:r>
              <a:rPr lang="ru-RU" sz="2000" b="1" dirty="0" err="1">
                <a:solidFill>
                  <a:schemeClr val="bg1"/>
                </a:solidFill>
              </a:rPr>
              <a:t>проектування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аналізу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електронних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схем</a:t>
            </a:r>
          </a:p>
          <a:p>
            <a:pPr lvl="0"/>
            <a:r>
              <a:rPr lang="en-US" sz="2000" b="1" dirty="0" smtClean="0">
                <a:solidFill>
                  <a:schemeClr val="bg1"/>
                </a:solidFill>
              </a:rPr>
              <a:t>✅ </a:t>
            </a:r>
            <a:r>
              <a:rPr lang="en-US" sz="2000" b="1" dirty="0" err="1">
                <a:solidFill>
                  <a:schemeClr val="bg1"/>
                </a:solidFill>
              </a:rPr>
              <a:t>Multisim</a:t>
            </a:r>
            <a:r>
              <a:rPr lang="en-US" sz="2000" b="1" dirty="0">
                <a:solidFill>
                  <a:schemeClr val="bg1"/>
                </a:solidFill>
              </a:rPr>
              <a:t> — </a:t>
            </a:r>
            <a:r>
              <a:rPr lang="ru-RU" sz="2000" b="1" dirty="0" err="1">
                <a:solidFill>
                  <a:schemeClr val="bg1"/>
                </a:solidFill>
              </a:rPr>
              <a:t>інструмент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дозволяє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здобувачам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освіти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вивчати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електротехніку</a:t>
            </a:r>
            <a:r>
              <a:rPr lang="ru-RU" sz="2000" b="1" dirty="0">
                <a:solidFill>
                  <a:schemeClr val="bg1"/>
                </a:solidFill>
              </a:rPr>
              <a:t> через </a:t>
            </a:r>
            <a:r>
              <a:rPr lang="ru-RU" sz="2000" b="1" dirty="0" err="1">
                <a:solidFill>
                  <a:schemeClr val="bg1"/>
                </a:solidFill>
              </a:rPr>
              <a:t>віртуальні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лабораторні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роботи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lvl="0"/>
            <a:endParaRPr lang="uk-U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34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208</TotalTime>
  <Words>245</Words>
  <Application>Microsoft Office PowerPoint</Application>
  <PresentationFormat>Произвольный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makovijcukivan9@gmail.com</dc:creator>
  <cp:lastModifiedBy>hp</cp:lastModifiedBy>
  <cp:revision>13</cp:revision>
  <dcterms:created xsi:type="dcterms:W3CDTF">2026-03-14T16:50:15Z</dcterms:created>
  <dcterms:modified xsi:type="dcterms:W3CDTF">2026-03-18T15:00:18Z</dcterms:modified>
</cp:coreProperties>
</file>